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2" d="100"/>
          <a:sy n="72" d="100"/>
        </p:scale>
        <p:origin x="60"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CF55C1C-DBBC-42C3-AF86-F1F050E96958}"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243243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CCF55C1C-DBBC-42C3-AF86-F1F050E96958}"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371854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CCF55C1C-DBBC-42C3-AF86-F1F050E96958}"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320621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CCF55C1C-DBBC-42C3-AF86-F1F050E96958}"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57753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F55C1C-DBBC-42C3-AF86-F1F050E96958}" type="datetimeFigureOut">
              <a:rPr lang="en-US" smtClean="0"/>
              <a:t>12/29/2017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281200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CCF55C1C-DBBC-42C3-AF86-F1F050E96958}"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336294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CCF55C1C-DBBC-42C3-AF86-F1F050E96958}" type="datetimeFigureOut">
              <a:rPr lang="en-US" smtClean="0"/>
              <a:t>12/29/2017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300206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CF55C1C-DBBC-42C3-AF86-F1F050E96958}" type="datetimeFigureOut">
              <a:rPr lang="en-US" smtClean="0"/>
              <a:t>12/29/2017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413337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55C1C-DBBC-42C3-AF86-F1F050E96958}" type="datetimeFigureOut">
              <a:rPr lang="en-US" smtClean="0"/>
              <a:t>12/29/2017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53850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55C1C-DBBC-42C3-AF86-F1F050E96958}"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60547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55C1C-DBBC-42C3-AF86-F1F050E96958}" type="datetimeFigureOut">
              <a:rPr lang="en-US" smtClean="0"/>
              <a:t>12/29/2017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EF7694-AC33-4122-961D-B348314BAE9E}" type="slidenum">
              <a:rPr lang="en-US" smtClean="0"/>
              <a:t>‹#›</a:t>
            </a:fld>
            <a:endParaRPr lang="en-US"/>
          </a:p>
        </p:txBody>
      </p:sp>
    </p:spTree>
    <p:extLst>
      <p:ext uri="{BB962C8B-B14F-4D97-AF65-F5344CB8AC3E}">
        <p14:creationId xmlns:p14="http://schemas.microsoft.com/office/powerpoint/2010/main" val="38513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55C1C-DBBC-42C3-AF86-F1F050E96958}" type="datetimeFigureOut">
              <a:rPr lang="en-US" smtClean="0"/>
              <a:t>12/29/2017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F7694-AC33-4122-961D-B348314BAE9E}" type="slidenum">
              <a:rPr lang="en-US" smtClean="0"/>
              <a:t>‹#›</a:t>
            </a:fld>
            <a:endParaRPr lang="en-US"/>
          </a:p>
        </p:txBody>
      </p:sp>
    </p:spTree>
    <p:extLst>
      <p:ext uri="{BB962C8B-B14F-4D97-AF65-F5344CB8AC3E}">
        <p14:creationId xmlns:p14="http://schemas.microsoft.com/office/powerpoint/2010/main" val="1252709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54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2. Your Identity Because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Wisdom</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But we have the mind of Christ! (2:16)</a:t>
            </a: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38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So let no one boast in men.  For all things are yours, whether Paul or Apollos or Cephas or the world or life of death or the present or the future—all are yours, and you are Christ’s, and Christ is God’s (3:21-23).</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78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2. Your Identity Because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Wisdom</a:t>
            </a:r>
          </a:p>
          <a:p>
            <a:pPr marL="0" indent="0">
              <a:buNone/>
            </a:pPr>
            <a:r>
              <a:rPr lang="en-US" sz="4400" dirty="0">
                <a:solidFill>
                  <a:schemeClr val="bg1"/>
                </a:solidFill>
                <a:latin typeface="Arial" panose="020B0604020202020204" pitchFamily="34" charset="0"/>
                <a:cs typeface="Arial" panose="020B0604020202020204" pitchFamily="34" charset="0"/>
              </a:rPr>
              <a:t>	b. Righteousness</a:t>
            </a:r>
          </a:p>
          <a:p>
            <a:pPr marL="0" indent="0">
              <a:buNone/>
            </a:pPr>
            <a:r>
              <a:rPr lang="en-US" sz="4400" dirty="0">
                <a:solidFill>
                  <a:schemeClr val="bg1"/>
                </a:solidFill>
                <a:latin typeface="Arial" panose="020B0604020202020204" pitchFamily="34" charset="0"/>
                <a:cs typeface="Arial" panose="020B0604020202020204" pitchFamily="34" charset="0"/>
              </a:rPr>
              <a:t>	- the gift of being in a right 	relationship with God through Christ’s 	righteousness</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1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2. Your Identity Because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Wisdom</a:t>
            </a:r>
          </a:p>
          <a:p>
            <a:pPr marL="0" indent="0">
              <a:buNone/>
            </a:pPr>
            <a:r>
              <a:rPr lang="en-US" sz="4400" dirty="0">
                <a:solidFill>
                  <a:schemeClr val="bg1"/>
                </a:solidFill>
                <a:latin typeface="Arial" panose="020B0604020202020204" pitchFamily="34" charset="0"/>
                <a:cs typeface="Arial" panose="020B0604020202020204" pitchFamily="34" charset="0"/>
              </a:rPr>
              <a:t>	b. Righteousness</a:t>
            </a:r>
          </a:p>
          <a:p>
            <a:pPr marL="0" indent="0">
              <a:buNone/>
            </a:pPr>
            <a:r>
              <a:rPr lang="en-US" sz="4400" dirty="0">
                <a:solidFill>
                  <a:schemeClr val="bg1"/>
                </a:solidFill>
                <a:latin typeface="Arial" panose="020B0604020202020204" pitchFamily="34" charset="0"/>
                <a:cs typeface="Arial" panose="020B0604020202020204" pitchFamily="34" charset="0"/>
              </a:rPr>
              <a:t>	c. Sanctification</a:t>
            </a:r>
          </a:p>
          <a:p>
            <a:pPr marL="0" indent="0">
              <a:buNone/>
            </a:pPr>
            <a:r>
              <a:rPr lang="en-US" sz="4400" dirty="0">
                <a:solidFill>
                  <a:schemeClr val="bg1"/>
                </a:solidFill>
                <a:latin typeface="Arial" panose="020B0604020202020204" pitchFamily="34" charset="0"/>
                <a:cs typeface="Arial" panose="020B0604020202020204" pitchFamily="34" charset="0"/>
              </a:rPr>
              <a:t>		- You are set apart by Christ to 	Christ. We have purpose in holiness.</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5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2. Your Identity Because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Wisdom</a:t>
            </a:r>
          </a:p>
          <a:p>
            <a:pPr marL="0" indent="0">
              <a:buNone/>
            </a:pPr>
            <a:r>
              <a:rPr lang="en-US" sz="4400" dirty="0">
                <a:solidFill>
                  <a:schemeClr val="bg1"/>
                </a:solidFill>
                <a:latin typeface="Arial" panose="020B0604020202020204" pitchFamily="34" charset="0"/>
                <a:cs typeface="Arial" panose="020B0604020202020204" pitchFamily="34" charset="0"/>
              </a:rPr>
              <a:t>	b. Righteousness</a:t>
            </a:r>
          </a:p>
          <a:p>
            <a:pPr marL="0" indent="0">
              <a:buNone/>
            </a:pPr>
            <a:r>
              <a:rPr lang="en-US" sz="4400" dirty="0">
                <a:solidFill>
                  <a:schemeClr val="bg1"/>
                </a:solidFill>
                <a:latin typeface="Arial" panose="020B0604020202020204" pitchFamily="34" charset="0"/>
                <a:cs typeface="Arial" panose="020B0604020202020204" pitchFamily="34" charset="0"/>
              </a:rPr>
              <a:t>	c. Sanctification</a:t>
            </a:r>
          </a:p>
          <a:p>
            <a:pPr marL="0" indent="0">
              <a:buNone/>
            </a:pPr>
            <a:r>
              <a:rPr lang="en-US" sz="4400" dirty="0">
                <a:solidFill>
                  <a:schemeClr val="bg1"/>
                </a:solidFill>
                <a:latin typeface="Arial" panose="020B0604020202020204" pitchFamily="34" charset="0"/>
                <a:cs typeface="Arial" panose="020B0604020202020204" pitchFamily="34" charset="0"/>
              </a:rPr>
              <a:t>	d. Redemption</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55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r>
              <a:rPr lang="en-US" sz="4400" dirty="0">
                <a:solidFill>
                  <a:schemeClr val="bg1"/>
                </a:solidFill>
                <a:latin typeface="Arial" panose="020B0604020202020204" pitchFamily="34" charset="0"/>
                <a:cs typeface="Arial" panose="020B0604020202020204" pitchFamily="34" charset="0"/>
              </a:rPr>
              <a:t>You have to experience the darkness that descends when all the flickering candles of personal merit have gone out, before you can discern, rising out of the gloom to meet you, the light that never was on sea or land.  You have to feel the foundations shake beneath your feet, before you can sing “Rock of Ages” as it should be sung.  You have to “faint for the flaming of Christ’s advent feet,” and cry</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40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r>
              <a:rPr lang="en-US" sz="4400" dirty="0">
                <a:solidFill>
                  <a:schemeClr val="bg1"/>
                </a:solidFill>
                <a:latin typeface="Arial" panose="020B0604020202020204" pitchFamily="34" charset="0"/>
                <a:cs typeface="Arial" panose="020B0604020202020204" pitchFamily="34" charset="0"/>
              </a:rPr>
              <a:t>“Watchman, what of the night?” before you can know the thrill of Christmas morning, and the glory of the Word made flesh, and the sheer irrepressible excitement of that ringing, tumultuous shout—“Blessed is He that cometh in the name of the Lord!”  You have to have looked into the horrible abyss of doubt and despair before you can really believe.  </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0207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r>
              <a:rPr lang="en-US" sz="4400" dirty="0">
                <a:solidFill>
                  <a:schemeClr val="bg1"/>
                </a:solidFill>
                <a:latin typeface="Arial" panose="020B0604020202020204" pitchFamily="34" charset="0"/>
                <a:cs typeface="Arial" panose="020B0604020202020204" pitchFamily="34" charset="0"/>
              </a:rPr>
              <a:t>You have to see everything falling from your grasp, and to cry “Nothing in my hands I bring,” before Christ’s strong pierced hands can grip and hold you.  You have to suffer crucifixion in the region of self, before you can rise from the dead the third day with the new life of God throbbing in your heart.</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226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r>
              <a:rPr lang="en-US" sz="4400" dirty="0">
                <a:solidFill>
                  <a:schemeClr val="bg1"/>
                </a:solidFill>
                <a:latin typeface="Arial" panose="020B0604020202020204" pitchFamily="34" charset="0"/>
                <a:cs typeface="Arial" panose="020B0604020202020204" pitchFamily="34" charset="0"/>
              </a:rPr>
              <a:t>So when these things come to pass, these desolating things that leave all self-trust shattered and in ruin, look up, and lift up your head, knowing that your light is come, that the glory of the Lord is risen upon you, and your redemption </a:t>
            </a:r>
            <a:r>
              <a:rPr lang="en-US" sz="4400" dirty="0" err="1">
                <a:solidFill>
                  <a:schemeClr val="bg1"/>
                </a:solidFill>
                <a:latin typeface="Arial" panose="020B0604020202020204" pitchFamily="34" charset="0"/>
                <a:cs typeface="Arial" panose="020B0604020202020204" pitchFamily="34" charset="0"/>
              </a:rPr>
              <a:t>draweth</a:t>
            </a:r>
            <a:r>
              <a:rPr lang="en-US" sz="4400" dirty="0">
                <a:solidFill>
                  <a:schemeClr val="bg1"/>
                </a:solidFill>
                <a:latin typeface="Arial" panose="020B0604020202020204" pitchFamily="34" charset="0"/>
                <a:cs typeface="Arial" panose="020B0604020202020204" pitchFamily="34" charset="0"/>
              </a:rPr>
              <a:t> nigh!</a:t>
            </a:r>
          </a:p>
          <a:p>
            <a:pPr marL="0" indent="0">
              <a:buNone/>
            </a:pPr>
            <a:r>
              <a:rPr lang="en-US" sz="4400" dirty="0">
                <a:solidFill>
                  <a:schemeClr val="bg1"/>
                </a:solidFill>
                <a:latin typeface="Arial" panose="020B0604020202020204" pitchFamily="34" charset="0"/>
                <a:cs typeface="Arial" panose="020B0604020202020204" pitchFamily="34" charset="0"/>
              </a:rPr>
              <a:t>Even so, come, Lord Jesus.</a:t>
            </a:r>
          </a:p>
          <a:p>
            <a:pPr marL="0" indent="0">
              <a:buNone/>
            </a:pPr>
            <a:r>
              <a:rPr lang="en-US" sz="4400" dirty="0">
                <a:solidFill>
                  <a:schemeClr val="bg1"/>
                </a:solidFill>
                <a:latin typeface="Arial" panose="020B0604020202020204" pitchFamily="34" charset="0"/>
                <a:cs typeface="Arial" panose="020B0604020202020204" pitchFamily="34" charset="0"/>
              </a:rPr>
              <a:t>-- J. S. Stewart, </a:t>
            </a:r>
            <a:r>
              <a:rPr lang="en-US" sz="4400" i="1" dirty="0">
                <a:solidFill>
                  <a:schemeClr val="bg1"/>
                </a:solidFill>
                <a:latin typeface="Arial" panose="020B0604020202020204" pitchFamily="34" charset="0"/>
                <a:cs typeface="Arial" panose="020B0604020202020204" pitchFamily="34" charset="0"/>
              </a:rPr>
              <a:t>The Strong Name</a:t>
            </a:r>
            <a:r>
              <a:rPr lang="en-US" sz="4400" dirty="0">
                <a:solidFill>
                  <a:schemeClr val="bg1"/>
                </a:solidFill>
                <a:latin typeface="Arial" panose="020B0604020202020204" pitchFamily="34" charset="0"/>
                <a:cs typeface="Arial" panose="020B0604020202020204" pitchFamily="34" charset="0"/>
              </a:rPr>
              <a:t>, 10-11.</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95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dirty="0">
                <a:solidFill>
                  <a:schemeClr val="bg1"/>
                </a:solidFill>
                <a:latin typeface="Arial" panose="020B0604020202020204" pitchFamily="34" charset="0"/>
                <a:cs typeface="Arial" panose="020B0604020202020204" pitchFamily="34" charset="0"/>
              </a:rPr>
              <a:t>Processing and Owning our Union with Christ</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742950" indent="-742950">
              <a:buAutoNum type="arabicPeriod"/>
            </a:pPr>
            <a:r>
              <a:rPr lang="en-US" sz="4400" dirty="0">
                <a:solidFill>
                  <a:schemeClr val="bg1"/>
                </a:solidFill>
                <a:latin typeface="Arial" panose="020B0604020202020204" pitchFamily="34" charset="0"/>
                <a:cs typeface="Arial" panose="020B0604020202020204" pitchFamily="34" charset="0"/>
              </a:rPr>
              <a:t>Slow Down and Drink Deeply</a:t>
            </a:r>
          </a:p>
          <a:p>
            <a:pPr marL="0" indent="0">
              <a:buNone/>
            </a:pPr>
            <a:r>
              <a:rPr lang="en-US" sz="4400" dirty="0">
                <a:solidFill>
                  <a:schemeClr val="bg1"/>
                </a:solidFill>
                <a:latin typeface="Arial" panose="020B0604020202020204" pitchFamily="34" charset="0"/>
                <a:cs typeface="Arial" panose="020B0604020202020204" pitchFamily="34" charset="0"/>
              </a:rPr>
              <a:t>	- Instead of “Look at all you have in Christ,” its “Look at who you are in Christ”</a:t>
            </a:r>
          </a:p>
          <a:p>
            <a:pPr marL="0" indent="0">
              <a:buNone/>
            </a:pPr>
            <a:r>
              <a:rPr lang="en-US" sz="4400" dirty="0">
                <a:solidFill>
                  <a:schemeClr val="bg1"/>
                </a:solidFill>
                <a:latin typeface="Arial" panose="020B0604020202020204" pitchFamily="34" charset="0"/>
                <a:cs typeface="Arial" panose="020B0604020202020204" pitchFamily="34" charset="0"/>
              </a:rPr>
              <a:t>	- Ephesians 1-3 &amp; 4-6</a:t>
            </a:r>
          </a:p>
          <a:p>
            <a:pPr marL="0" indent="0">
              <a:buNone/>
            </a:pPr>
            <a:r>
              <a:rPr lang="en-US" sz="4400" dirty="0">
                <a:solidFill>
                  <a:schemeClr val="bg1"/>
                </a:solidFill>
                <a:latin typeface="Arial" panose="020B0604020202020204" pitchFamily="34" charset="0"/>
                <a:cs typeface="Arial" panose="020B0604020202020204" pitchFamily="34" charset="0"/>
              </a:rPr>
              <a:t>	- the Indicative-Imperative</a:t>
            </a:r>
          </a:p>
          <a:p>
            <a:pPr marL="0" indent="0">
              <a:buNone/>
            </a:pPr>
            <a:r>
              <a:rPr lang="en-US" sz="4400" dirty="0">
                <a:solidFill>
                  <a:schemeClr val="bg1"/>
                </a:solidFill>
                <a:latin typeface="Arial" panose="020B0604020202020204" pitchFamily="34" charset="0"/>
                <a:cs typeface="Arial" panose="020B0604020202020204" pitchFamily="34" charset="0"/>
              </a:rPr>
              <a:t>	- Be who you are!</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44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endParaRPr lang="en-US" sz="4000" dirty="0">
              <a:solidFill>
                <a:schemeClr val="bg1"/>
              </a:solidFill>
              <a:latin typeface="Arial" panose="020B0604020202020204" pitchFamily="34" charset="0"/>
              <a:cs typeface="Arial" panose="020B0604020202020204" pitchFamily="34" charset="0"/>
            </a:endParaRPr>
          </a:p>
          <a:p>
            <a:pPr marL="0" indent="0">
              <a:buNone/>
            </a:pPr>
            <a:endParaRPr lang="en-US" sz="40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“And why not grace?  Why not God’s grace? . . . We walk upon it, we breathe it; we live and die by it; it makes the nails and axles of the universe.” </a:t>
            </a:r>
          </a:p>
          <a:p>
            <a:pPr marL="0" indent="0" algn="r">
              <a:buNone/>
            </a:pPr>
            <a:r>
              <a:rPr lang="en-US" sz="4400" dirty="0">
                <a:solidFill>
                  <a:schemeClr val="bg1"/>
                </a:solidFill>
                <a:latin typeface="Arial" panose="020B0604020202020204" pitchFamily="34" charset="0"/>
                <a:cs typeface="Arial" panose="020B0604020202020204" pitchFamily="34" charset="0"/>
              </a:rPr>
              <a:t>R. L. Stevenson</a:t>
            </a:r>
          </a:p>
        </p:txBody>
      </p:sp>
    </p:spTree>
    <p:extLst>
      <p:ext uri="{BB962C8B-B14F-4D97-AF65-F5344CB8AC3E}">
        <p14:creationId xmlns:p14="http://schemas.microsoft.com/office/powerpoint/2010/main" val="2235330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dirty="0">
                <a:solidFill>
                  <a:schemeClr val="bg1"/>
                </a:solidFill>
                <a:latin typeface="Arial" panose="020B0604020202020204" pitchFamily="34" charset="0"/>
                <a:cs typeface="Arial" panose="020B0604020202020204" pitchFamily="34" charset="0"/>
              </a:rPr>
              <a:t>Processing and Owning our Union with Christ</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742950" indent="-742950">
              <a:buAutoNum type="arabicPeriod"/>
            </a:pPr>
            <a:r>
              <a:rPr lang="en-US" sz="4400" dirty="0">
                <a:solidFill>
                  <a:schemeClr val="bg1"/>
                </a:solidFill>
                <a:latin typeface="Arial" panose="020B0604020202020204" pitchFamily="34" charset="0"/>
                <a:cs typeface="Arial" panose="020B0604020202020204" pitchFamily="34" charset="0"/>
              </a:rPr>
              <a:t>Slow Down and Drink Deeply</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2.  Boast in Christ (1:31)</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16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endParaRPr lang="en-US" sz="4000" dirty="0">
              <a:solidFill>
                <a:schemeClr val="bg1"/>
              </a:solidFill>
            </a:endParaRPr>
          </a:p>
          <a:p>
            <a:pPr marL="0" indent="0" algn="ctr">
              <a:buNone/>
            </a:pPr>
            <a:endParaRPr lang="en-US" sz="4000" dirty="0">
              <a:solidFill>
                <a:schemeClr val="bg1"/>
              </a:solidFill>
              <a:latin typeface="Palatino Linotype" panose="02040502050505030304" pitchFamily="18" charset="0"/>
            </a:endParaRPr>
          </a:p>
          <a:p>
            <a:pPr marL="0" indent="0" algn="ctr">
              <a:buNone/>
            </a:pPr>
            <a:r>
              <a:rPr lang="en-US" sz="5400" dirty="0">
                <a:solidFill>
                  <a:schemeClr val="bg1"/>
                </a:solidFill>
                <a:latin typeface="Arial" panose="020B0604020202020204" pitchFamily="34" charset="0"/>
                <a:cs typeface="Arial" panose="020B0604020202020204" pitchFamily="34" charset="0"/>
              </a:rPr>
              <a:t>Owning Your Union with Christ</a:t>
            </a:r>
          </a:p>
          <a:p>
            <a:pPr marL="0" indent="0" algn="ctr">
              <a:buNone/>
            </a:pPr>
            <a:endParaRPr lang="en-US" sz="4800" dirty="0">
              <a:solidFill>
                <a:schemeClr val="bg1"/>
              </a:solidFill>
              <a:latin typeface="Arial" panose="020B0604020202020204" pitchFamily="34" charset="0"/>
              <a:cs typeface="Arial" panose="020B0604020202020204" pitchFamily="34" charset="0"/>
            </a:endParaRPr>
          </a:p>
          <a:p>
            <a:pPr marL="0" indent="0" algn="ctr">
              <a:buNone/>
            </a:pPr>
            <a:r>
              <a:rPr lang="en-US" sz="4800" dirty="0">
                <a:solidFill>
                  <a:schemeClr val="bg1"/>
                </a:solidFill>
                <a:latin typeface="Arial" panose="020B0604020202020204" pitchFamily="34" charset="0"/>
                <a:cs typeface="Arial" panose="020B0604020202020204" pitchFamily="34" charset="0"/>
              </a:rPr>
              <a:t>1 Corinthian 1:30</a:t>
            </a:r>
          </a:p>
        </p:txBody>
      </p:sp>
    </p:spTree>
    <p:extLst>
      <p:ext uri="{BB962C8B-B14F-4D97-AF65-F5344CB8AC3E}">
        <p14:creationId xmlns:p14="http://schemas.microsoft.com/office/powerpoint/2010/main" val="427370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buNone/>
            </a:pPr>
            <a:endParaRPr lang="en-US" sz="4000" dirty="0">
              <a:solidFill>
                <a:schemeClr val="bg1"/>
              </a:solidFill>
              <a:latin typeface="Arial" panose="020B0604020202020204" pitchFamily="34" charset="0"/>
              <a:cs typeface="Arial" panose="020B0604020202020204" pitchFamily="34" charset="0"/>
            </a:endParaRPr>
          </a:p>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dirty="0">
                <a:solidFill>
                  <a:schemeClr val="bg1"/>
                </a:solidFill>
                <a:latin typeface="Arial" panose="020B0604020202020204" pitchFamily="34" charset="0"/>
                <a:cs typeface="Arial" panose="020B0604020202020204" pitchFamily="34" charset="0"/>
              </a:rPr>
              <a:t>And because of him you are in Christ Jesus,</a:t>
            </a:r>
          </a:p>
          <a:p>
            <a:pPr marL="0" indent="0">
              <a:buNone/>
            </a:pPr>
            <a:r>
              <a:rPr lang="en-US" sz="4400" dirty="0">
                <a:solidFill>
                  <a:schemeClr val="bg1"/>
                </a:solidFill>
                <a:latin typeface="Arial" panose="020B0604020202020204" pitchFamily="34" charset="0"/>
                <a:cs typeface="Arial" panose="020B0604020202020204" pitchFamily="34" charset="0"/>
              </a:rPr>
              <a:t>	who became to us wisdom from God, righteousness and sanctification and redemption</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12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742950" indent="-742950">
              <a:buAutoNum type="arabicPeriod"/>
            </a:pPr>
            <a:r>
              <a:rPr lang="en-US" sz="4400" b="1" dirty="0">
                <a:solidFill>
                  <a:schemeClr val="bg1"/>
                </a:solidFill>
                <a:latin typeface="Arial" panose="020B0604020202020204" pitchFamily="34" charset="0"/>
                <a:cs typeface="Arial" panose="020B0604020202020204" pitchFamily="34" charset="0"/>
              </a:rPr>
              <a:t>Your Gift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Given by God</a:t>
            </a:r>
          </a:p>
          <a:p>
            <a:pPr marL="0" indent="0">
              <a:buNone/>
            </a:pPr>
            <a:r>
              <a:rPr lang="en-US" sz="4400" dirty="0">
                <a:solidFill>
                  <a:schemeClr val="bg1"/>
                </a:solidFill>
                <a:latin typeface="Arial" panose="020B0604020202020204" pitchFamily="34" charset="0"/>
                <a:cs typeface="Arial" panose="020B0604020202020204" pitchFamily="34" charset="0"/>
              </a:rPr>
              <a:t>	b. What does being “in Christ” mean?</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100014"/>
            <a:ext cx="11915775" cy="6643686"/>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Being In Christ . . .</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lgn="ctr">
              <a:buNone/>
            </a:pPr>
            <a:r>
              <a:rPr lang="en-US" sz="4400" dirty="0">
                <a:solidFill>
                  <a:schemeClr val="bg1"/>
                </a:solidFill>
                <a:latin typeface="Arial" panose="020B0604020202020204" pitchFamily="34" charset="0"/>
                <a:cs typeface="Arial" panose="020B0604020202020204" pitchFamily="34" charset="0"/>
              </a:rPr>
              <a:t>What is true about </a:t>
            </a:r>
          </a:p>
          <a:p>
            <a:pPr marL="0" indent="0" algn="ctr">
              <a:buNone/>
            </a:pPr>
            <a:r>
              <a:rPr lang="en-US" sz="4400" dirty="0">
                <a:solidFill>
                  <a:schemeClr val="bg1"/>
                </a:solidFill>
                <a:latin typeface="Arial" panose="020B0604020202020204" pitchFamily="34" charset="0"/>
                <a:cs typeface="Arial" panose="020B0604020202020204" pitchFamily="34" charset="0"/>
              </a:rPr>
              <a:t>JESUS</a:t>
            </a:r>
          </a:p>
          <a:p>
            <a:pPr marL="0" indent="0" algn="ctr">
              <a:buNone/>
            </a:pPr>
            <a:r>
              <a:rPr lang="en-US" sz="4400" dirty="0">
                <a:solidFill>
                  <a:schemeClr val="bg1"/>
                </a:solidFill>
                <a:latin typeface="Arial" panose="020B0604020202020204" pitchFamily="34" charset="0"/>
                <a:cs typeface="Arial" panose="020B0604020202020204" pitchFamily="34" charset="0"/>
              </a:rPr>
              <a:t> is now true about</a:t>
            </a:r>
          </a:p>
          <a:p>
            <a:pPr marL="0" indent="0" algn="ctr">
              <a:buNone/>
            </a:pPr>
            <a:r>
              <a:rPr lang="en-US" sz="4400" dirty="0">
                <a:solidFill>
                  <a:schemeClr val="bg1"/>
                </a:solidFill>
                <a:latin typeface="Arial" panose="020B0604020202020204" pitchFamily="34" charset="0"/>
                <a:cs typeface="Arial" panose="020B0604020202020204" pitchFamily="34" charset="0"/>
              </a:rPr>
              <a:t>YOU!</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191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100014"/>
            <a:ext cx="11915775" cy="6643686"/>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Being In Christ . . .</a:t>
            </a:r>
          </a:p>
          <a:p>
            <a:pPr marL="0" indent="0">
              <a:buNone/>
            </a:pPr>
            <a:r>
              <a:rPr lang="en-US" sz="4400" dirty="0">
                <a:solidFill>
                  <a:schemeClr val="bg1"/>
                </a:solidFill>
                <a:latin typeface="Arial" panose="020B0604020202020204" pitchFamily="34" charset="0"/>
                <a:cs typeface="Arial" panose="020B0604020202020204" pitchFamily="34" charset="0"/>
              </a:rPr>
              <a:t>Therefore, if anyone is in Christ, he is a new creation.  The old has passed away; behold, the new has come.  All this is from God, who through Christ reconciled us to himself . . . that is, in Christ God was reconciling the world to himself, not counting their trespasses against them . . . For our sake he made him to be sin who knew no sin, so that IN HIM we might become the righteousness of God. 2 </a:t>
            </a:r>
            <a:r>
              <a:rPr lang="en-US" sz="4400" dirty="0" err="1">
                <a:solidFill>
                  <a:schemeClr val="bg1"/>
                </a:solidFill>
                <a:latin typeface="Arial" panose="020B0604020202020204" pitchFamily="34" charset="0"/>
                <a:cs typeface="Arial" panose="020B0604020202020204" pitchFamily="34" charset="0"/>
              </a:rPr>
              <a:t>Cor</a:t>
            </a:r>
            <a:r>
              <a:rPr lang="en-US" sz="4400" dirty="0">
                <a:solidFill>
                  <a:schemeClr val="bg1"/>
                </a:solidFill>
                <a:latin typeface="Arial" panose="020B0604020202020204" pitchFamily="34" charset="0"/>
                <a:cs typeface="Arial" panose="020B0604020202020204" pitchFamily="34" charset="0"/>
              </a:rPr>
              <a:t> 5:17ff</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83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100014"/>
            <a:ext cx="11915775" cy="6643686"/>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Being In Christ . . .</a:t>
            </a:r>
          </a:p>
          <a:p>
            <a:pPr marL="0" indent="0">
              <a:buNone/>
            </a:pPr>
            <a:r>
              <a:rPr lang="en-US" sz="4400" dirty="0">
                <a:solidFill>
                  <a:schemeClr val="bg1"/>
                </a:solidFill>
                <a:latin typeface="Arial" panose="020B0604020202020204" pitchFamily="34" charset="0"/>
                <a:cs typeface="Arial" panose="020B0604020202020204" pitchFamily="34" charset="0"/>
              </a:rPr>
              <a:t>-- Eschatological Realism. Huh?</a:t>
            </a:r>
          </a:p>
          <a:p>
            <a:pPr marL="0" indent="0">
              <a:buNone/>
            </a:pPr>
            <a:r>
              <a:rPr lang="en-US" sz="4400" dirty="0">
                <a:solidFill>
                  <a:schemeClr val="bg1"/>
                </a:solidFill>
                <a:latin typeface="Arial" panose="020B0604020202020204" pitchFamily="34" charset="0"/>
                <a:cs typeface="Arial" panose="020B0604020202020204" pitchFamily="34" charset="0"/>
              </a:rPr>
              <a:t>-- You are in the process of becoming who you really are in Christ!</a:t>
            </a:r>
          </a:p>
          <a:p>
            <a:pPr marL="0" indent="0">
              <a:buNone/>
            </a:pPr>
            <a:r>
              <a:rPr lang="en-US" sz="4400" dirty="0">
                <a:solidFill>
                  <a:schemeClr val="bg1"/>
                </a:solidFill>
                <a:latin typeface="Arial" panose="020B0604020202020204" pitchFamily="34" charset="0"/>
                <a:cs typeface="Arial" panose="020B0604020202020204" pitchFamily="34" charset="0"/>
              </a:rPr>
              <a:t>-- Your identity isn’t rooted in your past, or even in your present, but in your future.</a:t>
            </a:r>
          </a:p>
          <a:p>
            <a:pPr marL="0" indent="0">
              <a:buNone/>
            </a:pPr>
            <a:r>
              <a:rPr lang="en-US" sz="4400" dirty="0">
                <a:solidFill>
                  <a:schemeClr val="bg1"/>
                </a:solidFill>
                <a:latin typeface="Arial" panose="020B0604020202020204" pitchFamily="34" charset="0"/>
                <a:cs typeface="Arial" panose="020B0604020202020204" pitchFamily="34" charset="0"/>
              </a:rPr>
              <a:t>-- And we all, with unveiled face, beholding the glory of the Lord, are being transformed into the same image from one degree of glory to another (2 </a:t>
            </a:r>
            <a:r>
              <a:rPr lang="en-US" sz="4400" dirty="0" err="1">
                <a:solidFill>
                  <a:schemeClr val="bg1"/>
                </a:solidFill>
                <a:latin typeface="Arial" panose="020B0604020202020204" pitchFamily="34" charset="0"/>
                <a:cs typeface="Arial" panose="020B0604020202020204" pitchFamily="34" charset="0"/>
              </a:rPr>
              <a:t>Cor</a:t>
            </a:r>
            <a:r>
              <a:rPr lang="en-US" sz="4400" dirty="0">
                <a:solidFill>
                  <a:schemeClr val="bg1"/>
                </a:solidFill>
                <a:latin typeface="Arial" panose="020B0604020202020204" pitchFamily="34" charset="0"/>
                <a:cs typeface="Arial" panose="020B0604020202020204" pitchFamily="34" charset="0"/>
              </a:rPr>
              <a:t> 3:18)</a:t>
            </a: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86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4320"/>
            <a:ext cx="10515600" cy="6332220"/>
          </a:xfrm>
        </p:spPr>
        <p:txBody>
          <a:bodyPr>
            <a:normAutofit/>
          </a:bodyPr>
          <a:lstStyle/>
          <a:p>
            <a:pPr marL="0" indent="0" algn="ctr">
              <a:buNone/>
            </a:pPr>
            <a:r>
              <a:rPr lang="en-US" sz="4400" b="1" dirty="0">
                <a:solidFill>
                  <a:schemeClr val="bg1"/>
                </a:solidFill>
                <a:latin typeface="Arial" panose="020B0604020202020204" pitchFamily="34" charset="0"/>
                <a:cs typeface="Arial" panose="020B0604020202020204" pitchFamily="34" charset="0"/>
              </a:rPr>
              <a:t>1 Corinthians 1:30</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r>
              <a:rPr lang="en-US" sz="4400" b="1" dirty="0">
                <a:solidFill>
                  <a:schemeClr val="bg1"/>
                </a:solidFill>
                <a:latin typeface="Arial" panose="020B0604020202020204" pitchFamily="34" charset="0"/>
                <a:cs typeface="Arial" panose="020B0604020202020204" pitchFamily="34" charset="0"/>
              </a:rPr>
              <a:t>2. Your Identity Because of Union with Christ</a:t>
            </a:r>
          </a:p>
          <a:p>
            <a:pPr marL="0" indent="0">
              <a:buNone/>
            </a:pPr>
            <a:r>
              <a:rPr lang="en-US" sz="4400" dirty="0">
                <a:solidFill>
                  <a:schemeClr val="bg1"/>
                </a:solidFill>
                <a:latin typeface="Arial" panose="020B0604020202020204" pitchFamily="34" charset="0"/>
                <a:cs typeface="Arial" panose="020B0604020202020204" pitchFamily="34" charset="0"/>
              </a:rPr>
              <a:t>	a. Wisdom</a:t>
            </a:r>
          </a:p>
          <a:p>
            <a:pPr marL="0" indent="0">
              <a:buNone/>
            </a:pPr>
            <a:r>
              <a:rPr lang="en-US" sz="4400" dirty="0">
                <a:solidFill>
                  <a:schemeClr val="bg1"/>
                </a:solidFill>
                <a:latin typeface="Arial" panose="020B0604020202020204" pitchFamily="34" charset="0"/>
                <a:cs typeface="Arial" panose="020B0604020202020204" pitchFamily="34" charset="0"/>
              </a:rPr>
              <a:t>	b. Righteousness</a:t>
            </a:r>
          </a:p>
          <a:p>
            <a:pPr marL="0" indent="0">
              <a:buNone/>
            </a:pPr>
            <a:r>
              <a:rPr lang="en-US" sz="4400" dirty="0">
                <a:solidFill>
                  <a:schemeClr val="bg1"/>
                </a:solidFill>
                <a:latin typeface="Arial" panose="020B0604020202020204" pitchFamily="34" charset="0"/>
                <a:cs typeface="Arial" panose="020B0604020202020204" pitchFamily="34" charset="0"/>
              </a:rPr>
              <a:t>	c. Sanctification</a:t>
            </a:r>
          </a:p>
          <a:p>
            <a:pPr marL="0" indent="0">
              <a:buNone/>
            </a:pPr>
            <a:r>
              <a:rPr lang="en-US" sz="4400" dirty="0">
                <a:solidFill>
                  <a:schemeClr val="bg1"/>
                </a:solidFill>
                <a:latin typeface="Arial" panose="020B0604020202020204" pitchFamily="34" charset="0"/>
                <a:cs typeface="Arial" panose="020B0604020202020204" pitchFamily="34" charset="0"/>
              </a:rPr>
              <a:t>	d. Redemption</a:t>
            </a:r>
          </a:p>
          <a:p>
            <a:pPr marL="0" indent="0">
              <a:buNone/>
            </a:pPr>
            <a:endParaRPr lang="en-US" sz="4400" dirty="0">
              <a:solidFill>
                <a:schemeClr val="bg1"/>
              </a:solidFill>
              <a:latin typeface="Arial" panose="020B0604020202020204" pitchFamily="34" charset="0"/>
              <a:cs typeface="Arial" panose="020B0604020202020204" pitchFamily="34" charset="0"/>
            </a:endParaRPr>
          </a:p>
          <a:p>
            <a:pPr marL="0" indent="0">
              <a:buNone/>
            </a:pP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06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TotalTime>
  <Words>705</Words>
  <Application>Microsoft Office PowerPoint</Application>
  <PresentationFormat>Widescreen</PresentationFormat>
  <Paragraphs>87</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Fearey</dc:creator>
  <cp:lastModifiedBy>Matt Fearey</cp:lastModifiedBy>
  <cp:revision>25</cp:revision>
  <dcterms:created xsi:type="dcterms:W3CDTF">2017-12-29T19:41:30Z</dcterms:created>
  <dcterms:modified xsi:type="dcterms:W3CDTF">2017-12-31T15:22:39Z</dcterms:modified>
</cp:coreProperties>
</file>